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82" r:id="rId6"/>
    <p:sldId id="283" r:id="rId7"/>
    <p:sldId id="284" r:id="rId8"/>
    <p:sldId id="285" r:id="rId9"/>
    <p:sldId id="281" r:id="rId10"/>
    <p:sldId id="286" r:id="rId11"/>
    <p:sldId id="280" r:id="rId12"/>
    <p:sldId id="287" r:id="rId13"/>
    <p:sldId id="288" r:id="rId14"/>
    <p:sldId id="279" r:id="rId15"/>
    <p:sldId id="289" r:id="rId16"/>
    <p:sldId id="278" r:id="rId17"/>
    <p:sldId id="290" r:id="rId18"/>
    <p:sldId id="259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>
        <p:scale>
          <a:sx n="110" d="100"/>
          <a:sy n="110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6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8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6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2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2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0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8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8105" y="1247427"/>
            <a:ext cx="5067607" cy="228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</a:t>
            </a:r>
          </a:p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2025/2026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160519" y="3907365"/>
            <a:ext cx="3756260" cy="501789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6 – 23/03/2026</a:t>
            </a: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160519" y="5327674"/>
            <a:ext cx="2157985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0AE26-F705-7254-A28A-E35DD345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10B521-7B02-A55C-8FD5-1AA8A9AE80CE}"/>
              </a:ext>
            </a:extLst>
          </p:cNvPr>
          <p:cNvSpPr txBox="1"/>
          <p:nvPr/>
        </p:nvSpPr>
        <p:spPr>
          <a:xfrm>
            <a:off x="500332" y="482451"/>
            <a:ext cx="74445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Rules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regulation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regulation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Giuseppe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Lorini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&amp;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Stefano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FD0F09-330F-6284-690A-A45B2D05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76" y="236775"/>
            <a:ext cx="1707028" cy="24508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179848-F10D-6A77-AD21-3D6025A0025E}"/>
              </a:ext>
            </a:extLst>
          </p:cNvPr>
          <p:cNvSpPr txBox="1"/>
          <p:nvPr/>
        </p:nvSpPr>
        <p:spPr>
          <a:xfrm>
            <a:off x="500332" y="1120676"/>
            <a:ext cx="651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Normas e Regulação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2F8BAC-2FEE-CA2F-AA0D-32912E17FB0C}"/>
              </a:ext>
            </a:extLst>
          </p:cNvPr>
          <p:cNvSpPr txBox="1"/>
          <p:nvPr/>
        </p:nvSpPr>
        <p:spPr>
          <a:xfrm>
            <a:off x="500332" y="1490008"/>
            <a:ext cx="837624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Georgia" panose="02040502050405020303" pitchFamily="18" charset="0"/>
              </a:rPr>
              <a:t>1) Fenómenos normativos‑regulatórios</a:t>
            </a:r>
            <a:endParaRPr lang="pt-PT" sz="1600" dirty="0">
              <a:latin typeface="Georgia" panose="02040502050405020303" pitchFamily="18" charset="0"/>
            </a:endParaRPr>
          </a:p>
          <a:p>
            <a:r>
              <a:rPr lang="pt-PT" sz="1600" dirty="0">
                <a:latin typeface="Georgia" panose="02040502050405020303" pitchFamily="18" charset="0"/>
              </a:rPr>
              <a:t>Normas que regulam comportamentos.</a:t>
            </a:r>
          </a:p>
          <a:p>
            <a:r>
              <a:rPr lang="pt-PT" sz="1200" b="1" dirty="0">
                <a:latin typeface="Georgia" panose="02040502050405020303" pitchFamily="18" charset="0"/>
              </a:rPr>
              <a:t>Exemplos</a:t>
            </a:r>
            <a:r>
              <a:rPr lang="pt-PT" sz="1200" dirty="0">
                <a:latin typeface="Georgia" panose="02040502050405020303" pitchFamily="18" charset="0"/>
              </a:rPr>
              <a:t>:</a:t>
            </a:r>
          </a:p>
          <a:p>
            <a:pPr lvl="0"/>
            <a:r>
              <a:rPr lang="pt-PT" sz="1200" dirty="0">
                <a:latin typeface="Georgia" panose="02040502050405020303" pitchFamily="18" charset="0"/>
              </a:rPr>
              <a:t>Código da estrada (“parar ao sinal vermelho”).</a:t>
            </a:r>
            <a:br>
              <a:rPr lang="pt-PT" sz="1200" dirty="0">
                <a:latin typeface="Georgia" panose="02040502050405020303" pitchFamily="18" charset="0"/>
              </a:rPr>
            </a:br>
            <a:r>
              <a:rPr lang="pt-PT" sz="1200" dirty="0">
                <a:latin typeface="Georgia" panose="02040502050405020303" pitchFamily="18" charset="0"/>
              </a:rPr>
              <a:t>Estas normas definem condutas e podem ser satisfeitas/violadas e sancionadas.</a:t>
            </a:r>
          </a:p>
          <a:p>
            <a:br>
              <a:rPr lang="pt-PT" sz="1600" dirty="0">
                <a:latin typeface="Georgia" panose="02040502050405020303" pitchFamily="18" charset="0"/>
              </a:rPr>
            </a:br>
            <a:r>
              <a:rPr lang="pt-PT" sz="1600" b="1" dirty="0">
                <a:latin typeface="Georgia" panose="02040502050405020303" pitchFamily="18" charset="0"/>
              </a:rPr>
              <a:t>2) Fenómenos normativos não‑regulatórios</a:t>
            </a:r>
            <a:endParaRPr lang="pt-PT" sz="1600" dirty="0">
              <a:latin typeface="Georgia" panose="02040502050405020303" pitchFamily="18" charset="0"/>
            </a:endParaRPr>
          </a:p>
          <a:p>
            <a:r>
              <a:rPr lang="pt-PT" sz="1600" dirty="0">
                <a:latin typeface="Georgia" panose="02040502050405020303" pitchFamily="18" charset="0"/>
              </a:rPr>
              <a:t>Normas </a:t>
            </a:r>
            <a:r>
              <a:rPr lang="pt-PT" sz="1600" b="1" dirty="0">
                <a:latin typeface="Georgia" panose="02040502050405020303" pitchFamily="18" charset="0"/>
              </a:rPr>
              <a:t>sem função regulatória direta</a:t>
            </a:r>
            <a:r>
              <a:rPr lang="pt-PT" sz="1600" dirty="0">
                <a:latin typeface="Georgia" panose="02040502050405020303" pitchFamily="18" charset="0"/>
              </a:rPr>
              <a:t> — especialmente </a:t>
            </a:r>
            <a:r>
              <a:rPr lang="pt-PT" sz="1600" b="1" dirty="0">
                <a:latin typeface="Georgia" panose="02040502050405020303" pitchFamily="18" charset="0"/>
              </a:rPr>
              <a:t>normas constitutivas</a:t>
            </a:r>
            <a:r>
              <a:rPr lang="pt-PT" sz="1600" dirty="0">
                <a:latin typeface="Georgia" panose="02040502050405020303" pitchFamily="18" charset="0"/>
              </a:rPr>
              <a:t> que definem condições, estatutos ou estruturas institucionais, mas não orientam ações.</a:t>
            </a:r>
          </a:p>
          <a:p>
            <a:r>
              <a:rPr lang="pt-PT" sz="1200" dirty="0">
                <a:latin typeface="Georgia" panose="02040502050405020303" pitchFamily="18" charset="0"/>
              </a:rPr>
              <a:t>Exemplos:</a:t>
            </a:r>
          </a:p>
          <a:p>
            <a:pPr lvl="0"/>
            <a:r>
              <a:rPr lang="pt-PT" sz="1200" dirty="0">
                <a:latin typeface="Georgia" panose="02040502050405020303" pitchFamily="18" charset="0"/>
              </a:rPr>
              <a:t>“A capacidade jurídica adquire‑se no nascimento.”</a:t>
            </a:r>
          </a:p>
          <a:p>
            <a:pPr lvl="0"/>
            <a:r>
              <a:rPr lang="pt-PT" sz="1200" dirty="0">
                <a:latin typeface="Georgia" panose="02040502050405020303" pitchFamily="18" charset="0"/>
              </a:rPr>
              <a:t>“A maioridade é alcançada aos 18 anos.”</a:t>
            </a:r>
          </a:p>
          <a:p>
            <a:r>
              <a:rPr lang="pt-PT" sz="1200" dirty="0">
                <a:latin typeface="Georgia" panose="02040502050405020303" pitchFamily="18" charset="0"/>
              </a:rPr>
              <a:t>Estas normas não exigem comportamentos, não podem ser satisfeitas ou violadas e não são sancionáveis.</a:t>
            </a:r>
          </a:p>
          <a:p>
            <a:endParaRPr lang="pt-PT" sz="1600" dirty="0">
              <a:latin typeface="Georgia" panose="02040502050405020303" pitchFamily="18" charset="0"/>
            </a:endParaRPr>
          </a:p>
          <a:p>
            <a:r>
              <a:rPr lang="pt-PT" sz="1600" b="1" dirty="0">
                <a:latin typeface="Georgia" panose="02040502050405020303" pitchFamily="18" charset="0"/>
              </a:rPr>
              <a:t>3) Fenómenos regulatórios não‑normativos</a:t>
            </a:r>
            <a:endParaRPr lang="pt-PT" sz="1600" dirty="0">
              <a:latin typeface="Georgia" panose="02040502050405020303" pitchFamily="18" charset="0"/>
            </a:endParaRPr>
          </a:p>
          <a:p>
            <a:r>
              <a:rPr lang="pt-PT" sz="1600" dirty="0">
                <a:latin typeface="Georgia" panose="02040502050405020303" pitchFamily="18" charset="0"/>
              </a:rPr>
              <a:t>Regulação </a:t>
            </a:r>
            <a:r>
              <a:rPr lang="pt-PT" sz="1600" b="1" dirty="0">
                <a:latin typeface="Georgia" panose="02040502050405020303" pitchFamily="18" charset="0"/>
              </a:rPr>
              <a:t>sem normas</a:t>
            </a:r>
            <a:r>
              <a:rPr lang="pt-PT" sz="1600" dirty="0">
                <a:latin typeface="Georgia" panose="02040502050405020303" pitchFamily="18" charset="0"/>
              </a:rPr>
              <a:t> (“rule‑free </a:t>
            </a:r>
            <a:r>
              <a:rPr lang="pt-PT" sz="1600" dirty="0" err="1">
                <a:latin typeface="Georgia" panose="02040502050405020303" pitchFamily="18" charset="0"/>
              </a:rPr>
              <a:t>regulation</a:t>
            </a:r>
            <a:r>
              <a:rPr lang="pt-PT" sz="1600" dirty="0">
                <a:latin typeface="Georgia" panose="02040502050405020303" pitchFamily="18" charset="0"/>
              </a:rPr>
              <a:t>”).</a:t>
            </a:r>
            <a:br>
              <a:rPr lang="pt-PT" sz="1600" dirty="0">
                <a:latin typeface="Georgia" panose="02040502050405020303" pitchFamily="18" charset="0"/>
              </a:rPr>
            </a:br>
            <a:r>
              <a:rPr lang="pt-PT" sz="1600" dirty="0">
                <a:latin typeface="Georgia" panose="02040502050405020303" pitchFamily="18" charset="0"/>
              </a:rPr>
              <a:t>São dispositivos materiais ou disposições factuais que </a:t>
            </a:r>
            <a:r>
              <a:rPr lang="pt-PT" sz="1600" b="1" dirty="0">
                <a:latin typeface="Georgia" panose="02040502050405020303" pitchFamily="18" charset="0"/>
              </a:rPr>
              <a:t>moldam comportamentos</a:t>
            </a:r>
            <a:r>
              <a:rPr lang="pt-PT" sz="1600" dirty="0">
                <a:latin typeface="Georgia" panose="02040502050405020303" pitchFamily="18" charset="0"/>
              </a:rPr>
              <a:t> sem apelar a normas.</a:t>
            </a:r>
          </a:p>
          <a:p>
            <a:r>
              <a:rPr lang="pt-PT" sz="1200" b="1" dirty="0">
                <a:latin typeface="Georgia" panose="02040502050405020303" pitchFamily="18" charset="0"/>
              </a:rPr>
              <a:t>Exemplos</a:t>
            </a:r>
            <a:r>
              <a:rPr lang="pt-PT" sz="1200" dirty="0">
                <a:latin typeface="Georgia" panose="02040502050405020303" pitchFamily="18" charset="0"/>
              </a:rPr>
              <a:t>:</a:t>
            </a:r>
          </a:p>
          <a:p>
            <a:pPr lvl="0"/>
            <a:r>
              <a:rPr lang="pt-PT" sz="1200" dirty="0">
                <a:latin typeface="Georgia" panose="02040502050405020303" pitchFamily="18" charset="0"/>
              </a:rPr>
              <a:t>Lombas na estrada </a:t>
            </a:r>
          </a:p>
          <a:p>
            <a:pPr lvl="0"/>
            <a:r>
              <a:rPr lang="pt-PT" sz="1200" dirty="0">
                <a:latin typeface="Georgia" panose="02040502050405020303" pitchFamily="18" charset="0"/>
              </a:rPr>
              <a:t>Arquiteturas hostis, como barras que impedem deitar.</a:t>
            </a:r>
          </a:p>
          <a:p>
            <a:r>
              <a:rPr lang="pt-PT" sz="1200" dirty="0">
                <a:latin typeface="Georgia" panose="02040502050405020303" pitchFamily="18" charset="0"/>
              </a:rPr>
              <a:t>Aqui </a:t>
            </a:r>
            <a:r>
              <a:rPr lang="pt-PT" sz="1200" b="1" dirty="0">
                <a:latin typeface="Georgia" panose="02040502050405020303" pitchFamily="18" charset="0"/>
              </a:rPr>
              <a:t>não há conteúdo semântico</a:t>
            </a:r>
            <a:r>
              <a:rPr lang="pt-PT" sz="1200" dirty="0">
                <a:latin typeface="Georgia" panose="02040502050405020303" pitchFamily="18" charset="0"/>
              </a:rPr>
              <a:t>, não existe ordem ou proibição — apenas condicionamento físico do comportamento.</a:t>
            </a:r>
            <a:br>
              <a:rPr lang="pt-PT" sz="1200" dirty="0">
                <a:latin typeface="Georgia" panose="02040502050405020303" pitchFamily="18" charset="0"/>
              </a:rPr>
            </a:b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5D28D-EA36-51D8-8E54-11EA76E9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C49DFF-673A-D502-EC93-5887D8029950}"/>
              </a:ext>
            </a:extLst>
          </p:cNvPr>
          <p:cNvSpPr txBox="1"/>
          <p:nvPr/>
        </p:nvSpPr>
        <p:spPr>
          <a:xfrm>
            <a:off x="370936" y="390455"/>
            <a:ext cx="6573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Georgia" panose="02040502050405020303" pitchFamily="18" charset="0"/>
              </a:rPr>
              <a:t>DESIGNING SELF- AND CO-REGULATION INITIATIVES: EVIDENCE ON BEST PRACTICES</a:t>
            </a:r>
          </a:p>
          <a:p>
            <a:pPr>
              <a:defRPr/>
            </a:pPr>
            <a:r>
              <a:rPr lang="en-US" sz="1400" i="1">
                <a:latin typeface="Georgia" panose="02040502050405020303" pitchFamily="18" charset="0"/>
              </a:rPr>
              <a:t>A literature review</a:t>
            </a:r>
          </a:p>
          <a:p>
            <a:pPr>
              <a:defRPr/>
            </a:pPr>
            <a:r>
              <a:rPr lang="en-US" sz="1400" i="1">
                <a:latin typeface="Georgia" panose="02040502050405020303" pitchFamily="18" charset="0"/>
              </a:rPr>
              <a:t>BEIS Research Paper Number 2019/025</a:t>
            </a:r>
            <a:endParaRPr lang="pt-PT" sz="1400" i="1" dirty="0">
              <a:latin typeface="Georgia" panose="02040502050405020303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4D6DC2-BDEB-CE54-8EE5-2403C004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71" y="390455"/>
            <a:ext cx="1396105" cy="19935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9D6FFA-EF5A-E690-7FAC-538C219B1752}"/>
              </a:ext>
            </a:extLst>
          </p:cNvPr>
          <p:cNvSpPr txBox="1"/>
          <p:nvPr/>
        </p:nvSpPr>
        <p:spPr>
          <a:xfrm>
            <a:off x="465825" y="1506857"/>
            <a:ext cx="63662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 estudo analisa como princípios e evidências de comportamento organizacional podem apoiar o desenho de iniciativas de autorregulação e </a:t>
            </a:r>
            <a:r>
              <a:rPr lang="pt-PT" dirty="0" err="1">
                <a:solidFill>
                  <a:prstClr val="black"/>
                </a:solidFill>
                <a:latin typeface="Georgia" panose="02040502050405020303" pitchFamily="18" charset="0"/>
              </a:rPr>
              <a:t>co-regulação</a:t>
            </a: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, explorando o que motiva as empresas a participar e cumprir regras voluntárias.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32D570-A720-1995-E24B-A185574A60D2}"/>
              </a:ext>
            </a:extLst>
          </p:cNvPr>
          <p:cNvSpPr txBox="1"/>
          <p:nvPr/>
        </p:nvSpPr>
        <p:spPr>
          <a:xfrm>
            <a:off x="491705" y="3256472"/>
            <a:ext cx="81605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Iniciativas alternativas à regulação tradicional, como:</a:t>
            </a:r>
          </a:p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•Programas voluntários</a:t>
            </a:r>
          </a:p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•Códigos de conduta</a:t>
            </a:r>
          </a:p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•Esquemas de certificação</a:t>
            </a:r>
          </a:p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•Sistemas de monitorização setorial</a:t>
            </a:r>
          </a:p>
        </p:txBody>
      </p:sp>
    </p:spTree>
    <p:extLst>
      <p:ext uri="{BB962C8B-B14F-4D97-AF65-F5344CB8AC3E}">
        <p14:creationId xmlns:p14="http://schemas.microsoft.com/office/powerpoint/2010/main" val="357120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4B173-0B5B-AAB1-F036-D509C14A6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926A0B-5E21-4339-79EF-4A9ABABB1196}"/>
              </a:ext>
            </a:extLst>
          </p:cNvPr>
          <p:cNvSpPr txBox="1"/>
          <p:nvPr/>
        </p:nvSpPr>
        <p:spPr>
          <a:xfrm>
            <a:off x="370936" y="390455"/>
            <a:ext cx="6573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DESIGNING SELF- AND CO-REGULATION INITIATIVES: EVIDENCE ON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BEIS Research Paper Number 2019/025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604519-0591-21EE-BE21-253E96BF1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71" y="390455"/>
            <a:ext cx="1396105" cy="19935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E6EA6F-7CC9-A3E3-267D-6BD4A4D7C939}"/>
              </a:ext>
            </a:extLst>
          </p:cNvPr>
          <p:cNvSpPr txBox="1"/>
          <p:nvPr/>
        </p:nvSpPr>
        <p:spPr>
          <a:xfrm>
            <a:off x="465825" y="1506857"/>
            <a:ext cx="6676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Elementos que apoiam a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auto-regulação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9A6B53-C238-17BA-AB49-A99464C7769C}"/>
              </a:ext>
            </a:extLst>
          </p:cNvPr>
          <p:cNvSpPr txBox="1"/>
          <p:nvPr/>
        </p:nvSpPr>
        <p:spPr>
          <a:xfrm>
            <a:off x="465825" y="1876189"/>
            <a:ext cx="861778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1) Envolvimento dos Regulados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 envolvimento traz conhecimento útil e aumenta a participação.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Mas demasiado controlo pelas empresas pode levar a padrões fracos ou risco de captura regulatória.</a:t>
            </a:r>
          </a:p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2) Fornecimento de Conhecimento e Suporte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Esquemas que oferecem aconselhamento, formação e auditorias com recomendação melhoram o cumprimento.</a:t>
            </a:r>
          </a:p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3) Ferramentas de Autoridade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A “sombra da autoridade” – ameaça implícita de regulação legal – incentiva melhorias.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No entanto, monitorização ativa, mesmo sem ameaça explícita, pode ser mais eficaz.</a:t>
            </a:r>
          </a:p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4) Incentivos </a:t>
            </a:r>
            <a:r>
              <a:rPr lang="pt-PT" b="1" dirty="0" err="1">
                <a:solidFill>
                  <a:prstClr val="black"/>
                </a:solidFill>
                <a:latin typeface="Georgia" panose="02040502050405020303" pitchFamily="18" charset="0"/>
              </a:rPr>
              <a:t>Reputacionais</a:t>
            </a:r>
            <a:endParaRPr lang="pt-PT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Funcionam quando há alta visibilidade do selo ou código e quando o sistema é credível e independente.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Incentivam sobretudo participação, mas nem sempre melhoram desempenho.</a:t>
            </a:r>
          </a:p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5) Pressão dos Pares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É eficaz em setores pequenos, homogéneos e interligados, onde práticas de uns afetam todos.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Pressão entre pares pode ocorrer em “espaços seguros” internos.</a:t>
            </a:r>
          </a:p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6) Incentivos Financeiros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Fortes motivadores tanto para aderir como para cumprir.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Podem incluir redução de custos, acesso a mercados, vantagens competitivas, redução de inspeções, sanções financeiras.</a:t>
            </a:r>
          </a:p>
        </p:txBody>
      </p:sp>
    </p:spTree>
    <p:extLst>
      <p:ext uri="{BB962C8B-B14F-4D97-AF65-F5344CB8AC3E}">
        <p14:creationId xmlns:p14="http://schemas.microsoft.com/office/powerpoint/2010/main" val="21891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B3028-2A4C-1A7C-9FA5-39F8D687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2DF7A9-3E4E-DE4B-B62D-312EB33751C2}"/>
              </a:ext>
            </a:extLst>
          </p:cNvPr>
          <p:cNvSpPr txBox="1"/>
          <p:nvPr/>
        </p:nvSpPr>
        <p:spPr>
          <a:xfrm>
            <a:off x="370936" y="390455"/>
            <a:ext cx="6573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DESIGNING SELF- AND CO-REGULATION INITIATIVES: EVIDENCE ON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BEIS Research Paper Number 2019/025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BCB494-BE45-78EF-12A4-5A359EEE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71" y="390455"/>
            <a:ext cx="1396105" cy="19935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DD1FDD8-7702-DCB8-642E-261B614EBBF4}"/>
              </a:ext>
            </a:extLst>
          </p:cNvPr>
          <p:cNvSpPr txBox="1"/>
          <p:nvPr/>
        </p:nvSpPr>
        <p:spPr>
          <a:xfrm>
            <a:off x="465825" y="1506857"/>
            <a:ext cx="6366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Boas práticas identificadas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02537C-E9F0-0629-D61B-2C3380E1D358}"/>
              </a:ext>
            </a:extLst>
          </p:cNvPr>
          <p:cNvSpPr txBox="1"/>
          <p:nvPr/>
        </p:nvSpPr>
        <p:spPr>
          <a:xfrm>
            <a:off x="605224" y="2143665"/>
            <a:ext cx="81605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Garantir padrões credíveis, evitando regras demasiado permissivas.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Oferecer apoio técnico aos regulados (formação, mentoria, auditorias construtivas).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Assegurar monitorização ativa, mesmo sem ameaças formais.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Construir reputação e visibilidade, sobretudo em esquemas voluntários.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Integrar incentivos financeiros, adaptados às forças do mercado.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Combinar vários elementos, já que iniciativas bem-sucedidas usam múltiplas alavancas.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1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B1FED-3D8F-E0CF-C610-9861FB43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90F657-AF2F-206F-13C4-591C0C889602}"/>
              </a:ext>
            </a:extLst>
          </p:cNvPr>
          <p:cNvSpPr txBox="1"/>
          <p:nvPr/>
        </p:nvSpPr>
        <p:spPr>
          <a:xfrm>
            <a:off x="479044" y="373507"/>
            <a:ext cx="67498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>
                <a:latin typeface="Georgia" panose="02040502050405020303" pitchFamily="18" charset="0"/>
              </a:rPr>
              <a:t>Drip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Pricing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When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Consumers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Have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Limited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Foresight</a:t>
            </a:r>
            <a:r>
              <a:rPr lang="pt-PT" dirty="0">
                <a:latin typeface="Georgia" panose="02040502050405020303" pitchFamily="18" charset="0"/>
              </a:rPr>
              <a:t>: </a:t>
            </a:r>
            <a:r>
              <a:rPr lang="pt-PT" dirty="0" err="1">
                <a:latin typeface="Georgia" panose="02040502050405020303" pitchFamily="18" charset="0"/>
              </a:rPr>
              <a:t>Evidence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from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Driving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School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Fees</a:t>
            </a:r>
            <a:endParaRPr lang="pt-PT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pt-PT" sz="1400" i="1" dirty="0" err="1">
                <a:latin typeface="Georgia" panose="02040502050405020303" pitchFamily="18" charset="0"/>
              </a:rPr>
              <a:t>Katja</a:t>
            </a:r>
            <a:r>
              <a:rPr lang="pt-PT" sz="1400" i="1" dirty="0">
                <a:latin typeface="Georgia" panose="02040502050405020303" pitchFamily="18" charset="0"/>
              </a:rPr>
              <a:t> </a:t>
            </a:r>
            <a:r>
              <a:rPr lang="pt-PT" sz="1400" i="1" dirty="0" err="1">
                <a:latin typeface="Georgia" panose="02040502050405020303" pitchFamily="18" charset="0"/>
              </a:rPr>
              <a:t>Seimy</a:t>
            </a:r>
            <a:r>
              <a:rPr lang="pt-PT" sz="1400" i="1" dirty="0">
                <a:latin typeface="Georgia" panose="02040502050405020303" pitchFamily="18" charset="0"/>
              </a:rPr>
              <a:t> Maria Ana Vitorino &amp; David </a:t>
            </a:r>
            <a:r>
              <a:rPr lang="pt-PT" sz="1400" i="1" dirty="0" err="1">
                <a:latin typeface="Georgia" panose="02040502050405020303" pitchFamily="18" charset="0"/>
              </a:rPr>
              <a:t>Muirx</a:t>
            </a:r>
            <a:endParaRPr lang="pt-PT" sz="1400" i="1" dirty="0">
              <a:latin typeface="Georgia" panose="02040502050405020303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4F0A00-68A0-E320-8BC8-2677D4B3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48" y="373507"/>
            <a:ext cx="1737511" cy="22861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C456C46-3A24-DCEE-A54C-93C4B34AF7D7}"/>
              </a:ext>
            </a:extLst>
          </p:cNvPr>
          <p:cNvSpPr txBox="1"/>
          <p:nvPr/>
        </p:nvSpPr>
        <p:spPr>
          <a:xfrm>
            <a:off x="479044" y="1395836"/>
            <a:ext cx="5966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Artigo aborda o fenómeno do “</a:t>
            </a:r>
            <a:r>
              <a:rPr lang="pt-PT" dirty="0" err="1">
                <a:solidFill>
                  <a:prstClr val="black"/>
                </a:solidFill>
                <a:latin typeface="Georgia" panose="02040502050405020303" pitchFamily="18" charset="0"/>
              </a:rPr>
              <a:t>drip</a:t>
            </a: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Georgia" panose="02040502050405020303" pitchFamily="18" charset="0"/>
              </a:rPr>
              <a:t>pricing</a:t>
            </a: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” (preço segmentado) - empresas anunciam um preço base baixo mas compensam com custos adicionais revelados apenas após a decisão inicial do consumidor. </a:t>
            </a:r>
          </a:p>
          <a:p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 estudo analisa este comportamento no mercado português das escolas de condução.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CB664E-491E-33CA-7883-2A212B59B7FD}"/>
              </a:ext>
            </a:extLst>
          </p:cNvPr>
          <p:cNvSpPr txBox="1"/>
          <p:nvPr/>
        </p:nvSpPr>
        <p:spPr>
          <a:xfrm>
            <a:off x="479044" y="3506985"/>
            <a:ext cx="8371658" cy="240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Objetivos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Avaliar se as escolas de condução usam uma estratégia de </a:t>
            </a:r>
            <a:r>
              <a:rPr lang="pt-PT" i="1" dirty="0" err="1">
                <a:solidFill>
                  <a:prstClr val="black"/>
                </a:solidFill>
                <a:latin typeface="Georgia" panose="02040502050405020303" pitchFamily="18" charset="0"/>
              </a:rPr>
              <a:t>loss</a:t>
            </a:r>
            <a:r>
              <a:rPr lang="pt-PT" i="1" dirty="0">
                <a:solidFill>
                  <a:prstClr val="black"/>
                </a:solidFill>
                <a:latin typeface="Georgia" panose="02040502050405020303" pitchFamily="18" charset="0"/>
              </a:rPr>
              <a:t>-leader </a:t>
            </a:r>
            <a:r>
              <a:rPr lang="pt-PT" i="1" dirty="0" err="1">
                <a:solidFill>
                  <a:prstClr val="black"/>
                </a:solidFill>
                <a:latin typeface="Georgia" panose="02040502050405020303" pitchFamily="18" charset="0"/>
              </a:rPr>
              <a:t>pricing</a:t>
            </a: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: preço baixo no curso base e preços elevados nos serviços adicionais.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Medir se há inatenção dos consumidores relativamente a custos futuros (exames repetidos).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Analisar como a concorrência influencia o preço base e os preços dos </a:t>
            </a:r>
            <a:r>
              <a:rPr lang="pt-PT" i="1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63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7E23-367D-04FC-D18C-914EC267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3F4B2E-B076-1D75-77A0-5EC0A9ADEE06}"/>
              </a:ext>
            </a:extLst>
          </p:cNvPr>
          <p:cNvSpPr txBox="1"/>
          <p:nvPr/>
        </p:nvSpPr>
        <p:spPr>
          <a:xfrm>
            <a:off x="479044" y="373507"/>
            <a:ext cx="67498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Consumers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Limited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Foresight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Evidence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Driving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School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Fees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Katja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Seimy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Maria Ana Vitorino &amp; David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Muirx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523F57-0316-3ADA-2EBC-38B649F1B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48" y="373507"/>
            <a:ext cx="1737511" cy="22861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3F567F-C182-3068-775F-526F3C61427B}"/>
              </a:ext>
            </a:extLst>
          </p:cNvPr>
          <p:cNvSpPr txBox="1"/>
          <p:nvPr/>
        </p:nvSpPr>
        <p:spPr>
          <a:xfrm>
            <a:off x="632241" y="1378583"/>
            <a:ext cx="8011427" cy="465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Metodologia</a:t>
            </a:r>
          </a:p>
          <a:p>
            <a:pPr>
              <a:spcAft>
                <a:spcPts val="80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 estudo combina: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Dados administrativos completos do IMTT para 90.446 </a:t>
            </a: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alunos, 636 escolas, em 214 municípios.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Informação detalhada sobre reprovações, preços, custos e características das escolas.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Um inquérito a candidatos no exame teórico para avaliar perceções e expectativas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Principais Resultados</a:t>
            </a:r>
          </a:p>
          <a:p>
            <a:pPr>
              <a:spcAft>
                <a:spcPts val="80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1. As escolas usam estratégias de </a:t>
            </a:r>
            <a:r>
              <a:rPr lang="pt-PT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loss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-leader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 preço do curso base tem margem média de 27%.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Os </a:t>
            </a:r>
            <a:r>
              <a:rPr lang="pt-PT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 têm margens muito mais elevadas: 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86% na repetição do exame teórico,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57% na repetição do prático.</a:t>
            </a:r>
            <a:b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b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Ou seja, o lucro está concentrado nos </a:t>
            </a:r>
            <a:r>
              <a:rPr lang="pt-PT" sz="1400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001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0009E-A997-3D25-1FE6-93B85668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0934C0-28B1-A6FA-45FA-B655BC22B9CB}"/>
              </a:ext>
            </a:extLst>
          </p:cNvPr>
          <p:cNvSpPr txBox="1"/>
          <p:nvPr/>
        </p:nvSpPr>
        <p:spPr>
          <a:xfrm>
            <a:off x="479044" y="1334423"/>
            <a:ext cx="8462513" cy="481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2. O mercado de repetição é significativo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44% dos alunos reprovam pelo menos um dos exames.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As escolas obtêm 32,6% dos seus lucros através das repetições.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3. O preço base reage à concorrência; os 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 não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Mais escolas num município = preços base mais baixos.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Mas os preços dos 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 não variam com a concorrência.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1400" b="1" i="1" dirty="0">
                <a:solidFill>
                  <a:prstClr val="black"/>
                </a:solidFill>
                <a:latin typeface="Georgia" panose="02040502050405020303" pitchFamily="18" charset="0"/>
              </a:rPr>
              <a:t>Isto confirma a previsão teórica de que o </a:t>
            </a:r>
            <a:r>
              <a:rPr lang="pt-PT" sz="1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add-on</a:t>
            </a:r>
            <a:r>
              <a:rPr lang="pt-PT" sz="1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é cobrado como um “quase-monopólio” porque o aluno fica “preso” à escola após iniciar o curso. </a:t>
            </a:r>
            <a:b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4. Cerca de 25% dos alunos são “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inattentive</a:t>
            </a:r>
            <a:r>
              <a:rPr lang="pt-PT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consumers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”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Aproximadamente um quarto dos alunos não considera os custos das repetições quando escolhe a escola.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Estes alunos são os que mais subsidiam o mercado.</a:t>
            </a:r>
            <a:b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83EECD-CC5C-6FE3-1CED-3A53324BBC84}"/>
              </a:ext>
            </a:extLst>
          </p:cNvPr>
          <p:cNvSpPr txBox="1"/>
          <p:nvPr/>
        </p:nvSpPr>
        <p:spPr>
          <a:xfrm>
            <a:off x="479044" y="373507"/>
            <a:ext cx="67498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Consumers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Limited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Foresight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Evidence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Driving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School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Fees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Katja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Seimy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Maria Ana Vitorino &amp; David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Muirx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BFFEE-991F-8B13-86DE-AA472687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136" y="92182"/>
            <a:ext cx="173751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3809B-F712-E4DE-3769-206583EC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481B35A-0674-8CDF-4814-3C4C7D4C76EF}"/>
              </a:ext>
            </a:extLst>
          </p:cNvPr>
          <p:cNvSpPr txBox="1"/>
          <p:nvPr/>
        </p:nvSpPr>
        <p:spPr>
          <a:xfrm>
            <a:off x="479044" y="1334423"/>
            <a:ext cx="8462513" cy="170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5. Os alunos subestimam a probabilidade de reprovar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 inquérito mostra que: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22% dos alunos não sabem que há custos extra pela repetição.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Muitos acreditam que vão passar à primeira, levando a expectativas irrealistas.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 previsões dos alunos são otimistas sobretudo para o exame prático.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0EF2CC-2411-497C-0E18-B9433B03F84D}"/>
              </a:ext>
            </a:extLst>
          </p:cNvPr>
          <p:cNvSpPr txBox="1"/>
          <p:nvPr/>
        </p:nvSpPr>
        <p:spPr>
          <a:xfrm>
            <a:off x="479044" y="373507"/>
            <a:ext cx="67498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Pricing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Consumers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Limited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Foresight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Evidence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Driving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School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Fees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Katja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Seimy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Maria Ana Vitorino &amp; David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Muirx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CB75D1-C264-00EB-3C35-D5CEF4C9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136" y="92182"/>
            <a:ext cx="1737511" cy="22861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C61793-BA52-4F4D-2AA3-D9D14EC084C4}"/>
              </a:ext>
            </a:extLst>
          </p:cNvPr>
          <p:cNvSpPr txBox="1"/>
          <p:nvPr/>
        </p:nvSpPr>
        <p:spPr>
          <a:xfrm>
            <a:off x="479045" y="3061364"/>
            <a:ext cx="84625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Implicações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Alunos 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inattentive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 acabam por financiar os preços baixos do curso base que beneficiam outros alunos mais informados.</a:t>
            </a:r>
          </a:p>
          <a:p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O modelo usado permite identificar potenciais falhas de transparência e riscos de exploração comportamental num mercado regulado.</a:t>
            </a:r>
          </a:p>
          <a:p>
            <a:endParaRPr lang="pt-PT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Tem relevância direta para políticas públicas relacionadas com: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transparência de preços,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informação obrigatória sobre probabilidades de reprovação,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regulação dos </a:t>
            </a:r>
            <a:r>
              <a:rPr lang="pt-PT" sz="1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add-ons</a:t>
            </a:r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611B71-BC19-A468-2855-B0FA83A74EE5}"/>
              </a:ext>
            </a:extLst>
          </p:cNvPr>
          <p:cNvSpPr txBox="1"/>
          <p:nvPr/>
        </p:nvSpPr>
        <p:spPr>
          <a:xfrm>
            <a:off x="479044" y="5745829"/>
            <a:ext cx="83526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prstClr val="black"/>
                </a:solidFill>
                <a:latin typeface="Georgia" panose="02040502050405020303" pitchFamily="18" charset="0"/>
              </a:rPr>
              <a:t>Conclusão</a:t>
            </a:r>
          </a:p>
          <a:p>
            <a:r>
              <a:rPr lang="pt-PT" sz="1400" dirty="0">
                <a:solidFill>
                  <a:prstClr val="black"/>
                </a:solidFill>
                <a:latin typeface="Georgia" panose="02040502050405020303" pitchFamily="18" charset="0"/>
              </a:rPr>
              <a:t>Maior transparência e informação ao consumidor podem reduzir a ineficiência e a subsidiação cruzada entre alunos.</a:t>
            </a:r>
          </a:p>
        </p:txBody>
      </p:sp>
    </p:spTree>
    <p:extLst>
      <p:ext uri="{BB962C8B-B14F-4D97-AF65-F5344CB8AC3E}">
        <p14:creationId xmlns:p14="http://schemas.microsoft.com/office/powerpoint/2010/main" val="123806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1018400" y="1541926"/>
            <a:ext cx="75312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Análise de artigos sobre regulação nas dimensões </a:t>
            </a:r>
          </a:p>
          <a:p>
            <a:endParaRPr lang="pt-PT" sz="2800" dirty="0">
              <a:solidFill>
                <a:srgbClr val="022344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Intervenção do Estado</a:t>
            </a:r>
          </a:p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Regulação </a:t>
            </a:r>
            <a:r>
              <a:rPr lang="pt-PT" sz="2800" dirty="0" err="1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vs</a:t>
            </a:r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 regulamentação</a:t>
            </a:r>
          </a:p>
          <a:p>
            <a:r>
              <a:rPr lang="pt-PT" sz="2800" dirty="0" err="1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Auto-regulação</a:t>
            </a:r>
            <a:endParaRPr lang="pt-PT" sz="2800" dirty="0">
              <a:solidFill>
                <a:srgbClr val="022344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r>
              <a:rPr lang="pt-PT" sz="2800" dirty="0" err="1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Informaçao</a:t>
            </a:r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 ao consumidor</a:t>
            </a: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ECE7F4F-540F-49F4-85BC-48605C4763AA}"/>
              </a:ext>
            </a:extLst>
          </p:cNvPr>
          <p:cNvSpPr txBox="1"/>
          <p:nvPr/>
        </p:nvSpPr>
        <p:spPr>
          <a:xfrm>
            <a:off x="431321" y="399092"/>
            <a:ext cx="828135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Artigos </a:t>
            </a:r>
          </a:p>
          <a:p>
            <a:endParaRPr lang="pt-PT" sz="2800" dirty="0">
              <a:solidFill>
                <a:srgbClr val="022344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Regulatory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overlap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: A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systematic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quantitative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literature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review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Rules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without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regulation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and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regulation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without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rules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Designing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self-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and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co-regulation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initiatives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: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evidence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on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best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practices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Drip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Pricing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When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Consumers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Have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Limited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Foresight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: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Evidence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from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Driving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School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Fees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 Completa</a:t>
            </a:r>
          </a:p>
        </p:txBody>
      </p:sp>
    </p:spTree>
    <p:extLst>
      <p:ext uri="{BB962C8B-B14F-4D97-AF65-F5344CB8AC3E}">
        <p14:creationId xmlns:p14="http://schemas.microsoft.com/office/powerpoint/2010/main" val="39927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FD3BD-5C74-045D-1A79-EF8ADA53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7F6568-4F09-B577-93F7-5FA509D3962B}"/>
              </a:ext>
            </a:extLst>
          </p:cNvPr>
          <p:cNvSpPr txBox="1"/>
          <p:nvPr/>
        </p:nvSpPr>
        <p:spPr>
          <a:xfrm>
            <a:off x="500330" y="1177496"/>
            <a:ext cx="23291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>
                <a:latin typeface="Georgia" panose="02040502050405020303" pitchFamily="18" charset="0"/>
              </a:rPr>
              <a:t>Regulatory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overlap</a:t>
            </a:r>
            <a:r>
              <a:rPr lang="pt-PT" dirty="0">
                <a:latin typeface="Georgia" panose="02040502050405020303" pitchFamily="18" charset="0"/>
              </a:rPr>
              <a:t>: A </a:t>
            </a:r>
            <a:r>
              <a:rPr lang="pt-PT" dirty="0" err="1">
                <a:latin typeface="Georgia" panose="02040502050405020303" pitchFamily="18" charset="0"/>
              </a:rPr>
              <a:t>systematic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quantitative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literature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review</a:t>
            </a:r>
            <a:endParaRPr lang="pt-PT" dirty="0">
              <a:latin typeface="Georgia" panose="02040502050405020303" pitchFamily="18" charset="0"/>
            </a:endParaRPr>
          </a:p>
          <a:p>
            <a:r>
              <a:rPr lang="en-US" sz="1400" i="1" dirty="0">
                <a:latin typeface="Georgia" panose="02040502050405020303" pitchFamily="18" charset="0"/>
              </a:rPr>
              <a:t>Lachlan Robb, Trent Candy &amp; Felicity Deane</a:t>
            </a:r>
            <a:endParaRPr lang="pt-PT" sz="1400" i="1" dirty="0">
              <a:latin typeface="Georgia" panose="020405020504050203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19D265-1EB5-34A8-0256-EF3401CD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90" y="1046063"/>
            <a:ext cx="1496017" cy="19927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9E7A06-BB73-3F69-49A6-A869A3D5D41F}"/>
              </a:ext>
            </a:extLst>
          </p:cNvPr>
          <p:cNvSpPr txBox="1"/>
          <p:nvPr/>
        </p:nvSpPr>
        <p:spPr>
          <a:xfrm>
            <a:off x="414067" y="3837834"/>
            <a:ext cx="241539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latin typeface="Georgia" panose="02040502050405020303" pitchFamily="18" charset="0"/>
              </a:rPr>
              <a:t>Rules </a:t>
            </a:r>
            <a:r>
              <a:rPr lang="pt-PT" dirty="0" err="1">
                <a:latin typeface="Georgia" panose="02040502050405020303" pitchFamily="18" charset="0"/>
              </a:rPr>
              <a:t>without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regulation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and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regulation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without</a:t>
            </a:r>
            <a:r>
              <a:rPr lang="pt-PT" dirty="0">
                <a:latin typeface="Georgia" panose="02040502050405020303" pitchFamily="18" charset="0"/>
              </a:rPr>
              <a:t> rules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400" i="1" dirty="0">
                <a:latin typeface="Georgia" panose="02040502050405020303" pitchFamily="18" charset="0"/>
              </a:rPr>
              <a:t>Giuseppe </a:t>
            </a:r>
            <a:r>
              <a:rPr lang="pt-PT" sz="1400" i="1" dirty="0" err="1">
                <a:latin typeface="Georgia" panose="02040502050405020303" pitchFamily="18" charset="0"/>
              </a:rPr>
              <a:t>Lorini</a:t>
            </a:r>
            <a:r>
              <a:rPr lang="pt-PT" sz="1400" i="1" dirty="0">
                <a:latin typeface="Georgia" panose="02040502050405020303" pitchFamily="18" charset="0"/>
              </a:rPr>
              <a:t> &amp; </a:t>
            </a:r>
            <a:r>
              <a:rPr lang="pt-PT" sz="1400" i="1" dirty="0" err="1">
                <a:latin typeface="Georgia" panose="02040502050405020303" pitchFamily="18" charset="0"/>
              </a:rPr>
              <a:t>Stefano</a:t>
            </a:r>
            <a:r>
              <a:rPr lang="pt-PT" sz="1400" i="1" dirty="0">
                <a:latin typeface="Georgia" panose="02040502050405020303" pitchFamily="18" charset="0"/>
              </a:rPr>
              <a:t> Moroni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59D896-14D1-2280-BA03-DE5A39DE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90" y="3607781"/>
            <a:ext cx="1525033" cy="21845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07F0EA-0EFE-6BDB-0A57-DC3B20010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03" y="1046063"/>
            <a:ext cx="1395377" cy="19942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10D814-E983-1515-F33C-168596020CC8}"/>
              </a:ext>
            </a:extLst>
          </p:cNvPr>
          <p:cNvSpPr txBox="1"/>
          <p:nvPr/>
        </p:nvSpPr>
        <p:spPr>
          <a:xfrm>
            <a:off x="6081623" y="1046063"/>
            <a:ext cx="282083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DESIGNING SELF- AND CO-REGULATION INITIATIVES: EVIDENCE ON BEST PRACTICES</a:t>
            </a:r>
          </a:p>
          <a:p>
            <a:pPr>
              <a:defRPr/>
            </a:pPr>
            <a:r>
              <a:rPr lang="en-US" sz="1400" i="1" dirty="0">
                <a:latin typeface="Georgia" panose="02040502050405020303" pitchFamily="18" charset="0"/>
              </a:rPr>
              <a:t>A literature review</a:t>
            </a:r>
          </a:p>
          <a:p>
            <a:pPr>
              <a:defRPr/>
            </a:pPr>
            <a:r>
              <a:rPr lang="en-US" sz="1400" i="1" dirty="0">
                <a:latin typeface="Georgia" panose="02040502050405020303" pitchFamily="18" charset="0"/>
              </a:rPr>
              <a:t>BEIS Research Paper Number 2019/025</a:t>
            </a:r>
            <a:endParaRPr lang="pt-PT" sz="1400" i="1" dirty="0">
              <a:latin typeface="Georgia" panose="02040502050405020303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FEFC703-3A95-8C46-CD6A-1020C7B8D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566" y="3583686"/>
            <a:ext cx="1738619" cy="228547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75014E8-3FEB-E391-780A-8CC07A291107}"/>
              </a:ext>
            </a:extLst>
          </p:cNvPr>
          <p:cNvSpPr txBox="1"/>
          <p:nvPr/>
        </p:nvSpPr>
        <p:spPr>
          <a:xfrm>
            <a:off x="6146599" y="3772314"/>
            <a:ext cx="275586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>
                <a:latin typeface="Georgia" panose="02040502050405020303" pitchFamily="18" charset="0"/>
              </a:rPr>
              <a:t>Drip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Pricing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When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Consumers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Have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Limited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Foresight</a:t>
            </a:r>
            <a:r>
              <a:rPr lang="pt-PT" dirty="0">
                <a:latin typeface="Georgia" panose="02040502050405020303" pitchFamily="18" charset="0"/>
              </a:rPr>
              <a:t>: </a:t>
            </a:r>
            <a:r>
              <a:rPr lang="pt-PT" dirty="0" err="1">
                <a:latin typeface="Georgia" panose="02040502050405020303" pitchFamily="18" charset="0"/>
              </a:rPr>
              <a:t>Evidence</a:t>
            </a:r>
            <a:endParaRPr lang="pt-PT" dirty="0">
              <a:latin typeface="Georgia" panose="02040502050405020303" pitchFamily="18" charset="0"/>
            </a:endParaRPr>
          </a:p>
          <a:p>
            <a:r>
              <a:rPr lang="pt-PT" dirty="0" err="1">
                <a:latin typeface="Georgia" panose="02040502050405020303" pitchFamily="18" charset="0"/>
              </a:rPr>
              <a:t>from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Driving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School</a:t>
            </a:r>
            <a:r>
              <a:rPr lang="pt-PT" dirty="0">
                <a:latin typeface="Georgia" panose="02040502050405020303" pitchFamily="18" charset="0"/>
              </a:rPr>
              <a:t> </a:t>
            </a:r>
            <a:r>
              <a:rPr lang="pt-PT" dirty="0" err="1">
                <a:latin typeface="Georgia" panose="02040502050405020303" pitchFamily="18" charset="0"/>
              </a:rPr>
              <a:t>Fees</a:t>
            </a:r>
            <a:endParaRPr lang="pt-PT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pt-PT" sz="1400" i="1" dirty="0" err="1">
                <a:latin typeface="Georgia" panose="02040502050405020303" pitchFamily="18" charset="0"/>
              </a:rPr>
              <a:t>Katja</a:t>
            </a:r>
            <a:r>
              <a:rPr lang="pt-PT" sz="1400" i="1" dirty="0">
                <a:latin typeface="Georgia" panose="02040502050405020303" pitchFamily="18" charset="0"/>
              </a:rPr>
              <a:t> </a:t>
            </a:r>
            <a:r>
              <a:rPr lang="pt-PT" sz="1400" i="1" dirty="0" err="1">
                <a:latin typeface="Georgia" panose="02040502050405020303" pitchFamily="18" charset="0"/>
              </a:rPr>
              <a:t>Seimy</a:t>
            </a:r>
            <a:r>
              <a:rPr lang="pt-PT" sz="1400" i="1" dirty="0">
                <a:latin typeface="Georgia" panose="02040502050405020303" pitchFamily="18" charset="0"/>
              </a:rPr>
              <a:t> Maria Ana Vitorino &amp; David </a:t>
            </a:r>
            <a:r>
              <a:rPr lang="pt-PT" sz="1400" i="1" dirty="0" err="1">
                <a:latin typeface="Georgia" panose="02040502050405020303" pitchFamily="18" charset="0"/>
              </a:rPr>
              <a:t>Muirx</a:t>
            </a:r>
            <a:endParaRPr lang="pt-PT" sz="1400" i="1" dirty="0">
              <a:latin typeface="Georgia" panose="02040502050405020303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64505BD-09F8-A768-BB97-054868C77FCC}"/>
              </a:ext>
            </a:extLst>
          </p:cNvPr>
          <p:cNvSpPr txBox="1"/>
          <p:nvPr/>
        </p:nvSpPr>
        <p:spPr>
          <a:xfrm>
            <a:off x="500330" y="254742"/>
            <a:ext cx="1703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Artigos </a:t>
            </a:r>
          </a:p>
        </p:txBody>
      </p:sp>
    </p:spTree>
    <p:extLst>
      <p:ext uri="{BB962C8B-B14F-4D97-AF65-F5344CB8AC3E}">
        <p14:creationId xmlns:p14="http://schemas.microsoft.com/office/powerpoint/2010/main" val="277927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D1B5C-A720-EFBA-91DD-9D8B8E46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ACE241E-BDEA-F8B2-4059-775314EFFFDD}"/>
              </a:ext>
            </a:extLst>
          </p:cNvPr>
          <p:cNvSpPr txBox="1"/>
          <p:nvPr/>
        </p:nvSpPr>
        <p:spPr>
          <a:xfrm>
            <a:off x="465826" y="517911"/>
            <a:ext cx="8143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Regulatory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overlap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systematic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quantitative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literature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review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Lachlan Robb, Trent Candy and Felicity Deane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633E9D-5C75-E194-2077-B73E06E8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45" y="517911"/>
            <a:ext cx="1496017" cy="19927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5188C1-ECB9-9475-12C1-7FFC85A1BEFE}"/>
              </a:ext>
            </a:extLst>
          </p:cNvPr>
          <p:cNvSpPr txBox="1"/>
          <p:nvPr/>
        </p:nvSpPr>
        <p:spPr>
          <a:xfrm>
            <a:off x="534837" y="1418114"/>
            <a:ext cx="676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eorgia" panose="02040502050405020303" pitchFamily="18" charset="0"/>
              </a:rPr>
              <a:t>Sobreposição regulatória </a:t>
            </a:r>
            <a:r>
              <a:rPr lang="pt-PT" dirty="0">
                <a:latin typeface="Georgia" panose="02040502050405020303" pitchFamily="18" charset="0"/>
              </a:rPr>
              <a:t>– situações em que múltiplas normas, entidades ou níveis de governo intervém simultaneamente numa área/ setor/ atividade criando conflitos, redundâncias ou ambiguidades, duplicando funções.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5F1A15-ECF6-E61D-0ECC-869A22406238}"/>
              </a:ext>
            </a:extLst>
          </p:cNvPr>
          <p:cNvSpPr txBox="1"/>
          <p:nvPr/>
        </p:nvSpPr>
        <p:spPr>
          <a:xfrm>
            <a:off x="534837" y="2933871"/>
            <a:ext cx="8074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Georgia" panose="02040502050405020303" pitchFamily="18" charset="0"/>
              </a:rPr>
              <a:t>O artigo faz uma revisão de literatura sobre o tema com o objetivo de analisar os princípios e soluções comuns para responder à sobreposição regulatória. </a:t>
            </a:r>
          </a:p>
          <a:p>
            <a:endParaRPr lang="pt-PT" dirty="0">
              <a:latin typeface="Georgia" panose="02040502050405020303" pitchFamily="18" charset="0"/>
            </a:endParaRPr>
          </a:p>
          <a:p>
            <a:r>
              <a:rPr lang="pt-PT" dirty="0">
                <a:latin typeface="Georgia" panose="02040502050405020303" pitchFamily="18" charset="0"/>
              </a:rPr>
              <a:t>A sobreposição regulatória é apresentada como uma forma frequente de falha regulatória porque: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eorgia" panose="02040502050405020303" pitchFamily="18" charset="0"/>
              </a:rPr>
              <a:t>Cria </a:t>
            </a:r>
            <a:r>
              <a:rPr lang="pt-PT" b="1" dirty="0">
                <a:latin typeface="Georgia" panose="02040502050405020303" pitchFamily="18" charset="0"/>
              </a:rPr>
              <a:t>incerteza</a:t>
            </a:r>
            <a:r>
              <a:rPr lang="pt-PT" dirty="0">
                <a:latin typeface="Georgia" panose="02040502050405020303" pitchFamily="18" charset="0"/>
              </a:rPr>
              <a:t> e torna os objetivos de política menos claros;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eorgia" panose="02040502050405020303" pitchFamily="18" charset="0"/>
              </a:rPr>
              <a:t>Aumenta </a:t>
            </a:r>
            <a:r>
              <a:rPr lang="pt-PT" b="1" dirty="0">
                <a:latin typeface="Georgia" panose="02040502050405020303" pitchFamily="18" charset="0"/>
              </a:rPr>
              <a:t>custos para empresas</a:t>
            </a:r>
            <a:r>
              <a:rPr lang="pt-PT" dirty="0">
                <a:latin typeface="Georgia" panose="02040502050405020303" pitchFamily="18" charset="0"/>
              </a:rPr>
              <a:t> (inspeções repetidas, recolha duplicada de dados);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eorgia" panose="02040502050405020303" pitchFamily="18" charset="0"/>
              </a:rPr>
              <a:t>Gera </a:t>
            </a:r>
            <a:r>
              <a:rPr lang="pt-PT" b="1" dirty="0">
                <a:latin typeface="Georgia" panose="02040502050405020303" pitchFamily="18" charset="0"/>
              </a:rPr>
              <a:t>inconsistências</a:t>
            </a:r>
            <a:r>
              <a:rPr lang="pt-PT" dirty="0">
                <a:latin typeface="Georgia" panose="02040502050405020303" pitchFamily="18" charset="0"/>
              </a:rPr>
              <a:t> e padrões divergentes;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Georgia" panose="02040502050405020303" pitchFamily="18" charset="0"/>
              </a:rPr>
              <a:t>Resulta de desconhecimento do contexto legal mais amplo por parte de reguladores especializados. </a:t>
            </a:r>
          </a:p>
        </p:txBody>
      </p:sp>
    </p:spTree>
    <p:extLst>
      <p:ext uri="{BB962C8B-B14F-4D97-AF65-F5344CB8AC3E}">
        <p14:creationId xmlns:p14="http://schemas.microsoft.com/office/powerpoint/2010/main" val="210203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289F0-CB92-1920-3D8B-D4E22736C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8A21ED-443E-1A3E-F369-D68F0A3B55FE}"/>
              </a:ext>
            </a:extLst>
          </p:cNvPr>
          <p:cNvSpPr txBox="1"/>
          <p:nvPr/>
        </p:nvSpPr>
        <p:spPr>
          <a:xfrm>
            <a:off x="465826" y="517911"/>
            <a:ext cx="8143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Regulatory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overlap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systematic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quantitative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literature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review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Lachlan Robb, Trent Candy and Felicity Deane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2EC97A-7162-8EF5-A13B-84082968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45" y="517911"/>
            <a:ext cx="1496017" cy="19927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2AAD65-35F0-DBF5-13AF-E56747D99FC4}"/>
              </a:ext>
            </a:extLst>
          </p:cNvPr>
          <p:cNvSpPr txBox="1"/>
          <p:nvPr/>
        </p:nvSpPr>
        <p:spPr>
          <a:xfrm>
            <a:off x="534837" y="1418114"/>
            <a:ext cx="6763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Perguntas da investigação: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Existe na literatura um conjunto de princípios claros para reduzir a sobreposição regulatória?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Há padrões sobre causas e soluções?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D886FB-A10B-23DC-AA09-C35F3AC024D7}"/>
              </a:ext>
            </a:extLst>
          </p:cNvPr>
          <p:cNvSpPr txBox="1"/>
          <p:nvPr/>
        </p:nvSpPr>
        <p:spPr>
          <a:xfrm>
            <a:off x="534837" y="2933871"/>
            <a:ext cx="8074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Principais resultados: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Não é um tema muito estudado de forma sistemática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Aparece como tema secundário e estudos na área do direito ambiental, saúde, recursos naturais, finanças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É considerado essencialmente como um problema: gera incerteza, cria informação inconsistente, duplica funções e aumenta os custos, mas há estudos que identificam vantagens, como: dar relevância a determinados setores do Estado, redundância positiva, aumento de participação do Estado e corrigir falhas.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50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6A07AD-1018-9047-BAF3-4873DA51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8E36FA-7A3A-CE63-A5EF-E4DD0351EB3C}"/>
              </a:ext>
            </a:extLst>
          </p:cNvPr>
          <p:cNvSpPr txBox="1"/>
          <p:nvPr/>
        </p:nvSpPr>
        <p:spPr>
          <a:xfrm>
            <a:off x="465826" y="517911"/>
            <a:ext cx="8143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Regulatory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overlap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systematic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quantitative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literature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review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Lachlan Robb, Trent Candy and Felicity Deane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7EA3A7-F117-8867-2F6D-A8339181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45" y="517911"/>
            <a:ext cx="1496017" cy="19927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49520ED-65C6-E0B6-ED67-95A76B81CC7C}"/>
              </a:ext>
            </a:extLst>
          </p:cNvPr>
          <p:cNvSpPr txBox="1"/>
          <p:nvPr/>
        </p:nvSpPr>
        <p:spPr>
          <a:xfrm>
            <a:off x="534837" y="1418114"/>
            <a:ext cx="676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Causas da sobreposição: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Resultam de ação do Estado: reformas sucessivas, regulamentação sucessiva e competição entre várias entidades públicas.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Resultam da evolução social</a:t>
            </a: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 ou </a:t>
            </a:r>
            <a:r>
              <a:rPr lang="pt-PT" dirty="0" err="1">
                <a:solidFill>
                  <a:prstClr val="black"/>
                </a:solidFill>
                <a:latin typeface="Georgia" panose="02040502050405020303" pitchFamily="18" charset="0"/>
              </a:rPr>
              <a:t>tecnologica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CD06AE-8AD0-309B-A820-EB48B2E7E17A}"/>
              </a:ext>
            </a:extLst>
          </p:cNvPr>
          <p:cNvSpPr txBox="1"/>
          <p:nvPr/>
        </p:nvSpPr>
        <p:spPr>
          <a:xfrm>
            <a:off x="603848" y="3278928"/>
            <a:ext cx="8074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95 artigos identificados propuseram medidas para fazer face à sobreposição regulatória: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Promoção de reformas legislativas 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Reforma dos serviços da administração pública com revisitação das suas competências, incluindo a centralização e/ ou descentralização de serviços e/ou processos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Sobreposição controlada, para criar redundâncias positivas e evitar os custos da mudança</a:t>
            </a:r>
            <a:b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03F8C-8D1F-529A-3233-CE741B2B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BDF864-B829-B6C1-0F22-BDE3E3088E8B}"/>
              </a:ext>
            </a:extLst>
          </p:cNvPr>
          <p:cNvSpPr txBox="1"/>
          <p:nvPr/>
        </p:nvSpPr>
        <p:spPr>
          <a:xfrm>
            <a:off x="465826" y="517911"/>
            <a:ext cx="8143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Regulatory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overlap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systematic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quantitative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literature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review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Lachlan Robb, Trent Candy and Felicity Deane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DDE89A-4832-07AE-7CA6-968C70A6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45" y="517911"/>
            <a:ext cx="1496017" cy="19927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C10B66-2B59-78D4-2380-944C2F1E18DE}"/>
              </a:ext>
            </a:extLst>
          </p:cNvPr>
          <p:cNvSpPr txBox="1"/>
          <p:nvPr/>
        </p:nvSpPr>
        <p:spPr>
          <a:xfrm>
            <a:off x="534837" y="1418114"/>
            <a:ext cx="6763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Não é fácil identificar padrões pois a literatura não tem terminologia uniforme e os contextos são muito diversos.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 artigo indica que de uma forma comum os autores referem que é necessário melhorar: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comunicação,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cooperação,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clareza nos objetivos,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coordenação interinstitucional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Conclusão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Não existem princípios universais de identificação da sobreposição regulatório 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Ainda assim, é possível analisar por tipo, causa e objeto para identificar </a:t>
            </a: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Priorizar a cooperação e clareza regulatória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8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8BE3B8-98A0-FADB-88D0-516A03FC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F0E26F-293A-920C-3EA2-D42BF55E89FA}"/>
              </a:ext>
            </a:extLst>
          </p:cNvPr>
          <p:cNvSpPr txBox="1"/>
          <p:nvPr/>
        </p:nvSpPr>
        <p:spPr>
          <a:xfrm>
            <a:off x="500332" y="482451"/>
            <a:ext cx="74445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Rules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regulation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regulation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Giuseppe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Lorini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&amp; </a:t>
            </a: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Stefano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Moroni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E1527E-136D-6574-BC6E-FE0D447A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76" y="236775"/>
            <a:ext cx="1707028" cy="24508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265112-2077-352B-45CF-0F1F919A72E3}"/>
              </a:ext>
            </a:extLst>
          </p:cNvPr>
          <p:cNvSpPr txBox="1"/>
          <p:nvPr/>
        </p:nvSpPr>
        <p:spPr>
          <a:xfrm>
            <a:off x="500332" y="1120676"/>
            <a:ext cx="6513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 artigo pretende analisar a ideia comum de que toda a regulação implica a existência de normas e de que todas as normas implicam regulação. </a:t>
            </a:r>
          </a:p>
          <a:p>
            <a:pPr lvl="0">
              <a:defRPr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Os autores demonstram que esta equivalência é falsa e que normatividade e regulação (intervenções que orientam comportamentos) são fenómenos distintos que apenas se sobrepõem parcialmente.</a:t>
            </a:r>
            <a:b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EF87E1-BA9A-905D-2ED5-CCA1B4621B78}"/>
              </a:ext>
            </a:extLst>
          </p:cNvPr>
          <p:cNvSpPr txBox="1"/>
          <p:nvPr/>
        </p:nvSpPr>
        <p:spPr>
          <a:xfrm>
            <a:off x="500332" y="3293259"/>
            <a:ext cx="8376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Hipóteses: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Coincidência total – toda regulação é normativa e vice‑versa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As normas são um subconjunto da regulação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prstClr val="black"/>
                </a:solidFill>
                <a:latin typeface="Georgia" panose="02040502050405020303" pitchFamily="18" charset="0"/>
              </a:rPr>
              <a:t>Sobreposição parcial – algumas normas regulam, outras não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A regulação é um subconjunto das normas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Total separação entre regulação e normatividade</a:t>
            </a:r>
          </a:p>
          <a:p>
            <a:pPr lvl="0"/>
            <a:endParaRPr lang="pt-PT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PT" dirty="0">
                <a:solidFill>
                  <a:prstClr val="black"/>
                </a:solidFill>
                <a:latin typeface="Georgia" panose="02040502050405020303" pitchFamily="18" charset="0"/>
              </a:rPr>
              <a:t>Os autores consideram que a mais validada é a sobreposição parcial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41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1818</Words>
  <Application>Microsoft Office PowerPoint</Application>
  <PresentationFormat>Apresentação no Ecrã (4:3)</PresentationFormat>
  <Paragraphs>203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Georgia</vt:lpstr>
      <vt:lpstr>Symbol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32</cp:revision>
  <dcterms:created xsi:type="dcterms:W3CDTF">2023-01-18T11:25:04Z</dcterms:created>
  <dcterms:modified xsi:type="dcterms:W3CDTF">2026-03-23T21:59:27Z</dcterms:modified>
</cp:coreProperties>
</file>